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</p:sldIdLst>
  <p:sldSz cx="14630400" cy="8229600"/>
  <p:notesSz cx="8229600" cy="146304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Instrument Sans Medium" panose="020B0604020202020204" charset="0"/>
      <p:regular r:id="rId15"/>
    </p:embeddedFont>
    <p:embeddedFont>
      <p:font typeface="Inter" panose="020B0502030000000004" pitchFamily="34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5FA"/>
    <a:srgbClr val="FB8F8F"/>
    <a:srgbClr val="FA6666"/>
    <a:srgbClr val="FD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1" autoAdjust="0"/>
  </p:normalViewPr>
  <p:slideViewPr>
    <p:cSldViewPr snapToGrid="0" snapToObjects="1">
      <p:cViewPr>
        <p:scale>
          <a:sx n="66" d="100"/>
          <a:sy n="66" d="100"/>
        </p:scale>
        <p:origin x="116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885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wo2emgwSwMDEUv4svqiNhw1clWtKaBf8/view?usp=shar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ShubhamP1028/Crop-Disease-Detection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hyperlink" Target="https://github.com/ShubhamP1028" TargetMode="External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952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Crop-Disease-Detection: From Pixels to Diagnosis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40733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the Crop Disease Detection project! This intelligent system uses deep learning to identify diseases in plant leaves, helping farmers and botanists protect their crops and increase yields.</a:t>
            </a:r>
            <a:endParaRPr lang="en-US" sz="1550" dirty="0"/>
          </a:p>
        </p:txBody>
      </p:sp>
      <p:pic>
        <p:nvPicPr>
          <p:cNvPr id="6" name="Graphic 5" descr="Advertising with solid fill">
            <a:extLst>
              <a:ext uri="{FF2B5EF4-FFF2-40B4-BE49-F238E27FC236}">
                <a16:creationId xmlns:a16="http://schemas.microsoft.com/office/drawing/2014/main" id="{043254EF-F33F-A7EE-EF8E-8877532D1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1" y="5898995"/>
            <a:ext cx="5531175" cy="2593651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9BF92CB2-4256-E567-E443-C230347FC506}"/>
              </a:ext>
            </a:extLst>
          </p:cNvPr>
          <p:cNvSpPr/>
          <p:nvPr/>
        </p:nvSpPr>
        <p:spPr>
          <a:xfrm>
            <a:off x="9300116" y="6568067"/>
            <a:ext cx="5087713" cy="659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5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Shubham Pandey</a:t>
            </a:r>
            <a:endParaRPr lang="en-US" sz="3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08396"/>
            <a:ext cx="496443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Crop Guardian AI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522612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Have you ever wondered if an AI could tell a healthy leaf from a sick one just by looking at it? This project answers that question by building a powerful image classification model that instantly recognizes and diagnoses common plant diseases.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608445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4720567-53FA-E937-CF1B-4C193994E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736" y="382667"/>
            <a:ext cx="5751552" cy="43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Highlights: Dataset &amp; Model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56736" y="1165503"/>
            <a:ext cx="173974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556736" y="1522095"/>
            <a:ext cx="6588681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utilizes the extensive PlantVillage-Dataset, a comprehensive collection of plant leaf images, </a:t>
            </a:r>
          </a:p>
          <a:p>
            <a:pPr>
              <a:lnSpc>
                <a:spcPts val="1750"/>
              </a:lnSpc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At </a:t>
            </a:r>
            <a:r>
              <a:rPr lang="en-US" sz="10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github</a:t>
            </a: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 repo: </a:t>
            </a:r>
            <a:r>
              <a:rPr lang="en-US" b="1" dirty="0">
                <a:solidFill>
                  <a:schemeClr val="bg1"/>
                </a:solidFill>
              </a:rPr>
              <a:t>https://github.com/spMohanty/PlantVillage-Dataset</a:t>
            </a:r>
          </a:p>
        </p:txBody>
      </p:sp>
      <p:sp>
        <p:nvSpPr>
          <p:cNvPr id="6" name="Text 3"/>
          <p:cNvSpPr/>
          <p:nvPr/>
        </p:nvSpPr>
        <p:spPr>
          <a:xfrm>
            <a:off x="7492603" y="1165503"/>
            <a:ext cx="173974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 Architecture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492603" y="1522095"/>
            <a:ext cx="6588681" cy="667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employ a Convolutional Neural Network (CNN), the leading architecture for image classification. This includes a custom-built CNN and an advanced transfer learning approach using a pre-trained EfficientNetB0 model.</a:t>
            </a:r>
            <a:endParaRPr lang="en-US" sz="1050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272BD1E7-AB43-F08A-A65F-89C868B7F0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33A447D5-B8C7-26D3-3DDE-F88765DB63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BB2D5C2-F079-6719-3FDD-54FA4227F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73" y="2087404"/>
            <a:ext cx="6144322" cy="5879544"/>
          </a:xfrm>
          <a:prstGeom prst="rect">
            <a:avLst/>
          </a:prstGeom>
        </p:spPr>
      </p:pic>
      <p:pic>
        <p:nvPicPr>
          <p:cNvPr id="14" name="Picture 13" descr="A diagram of a crop disease detection model&#10;&#10;AI-generated content may be incorrect.">
            <a:extLst>
              <a:ext uri="{FF2B5EF4-FFF2-40B4-BE49-F238E27FC236}">
                <a16:creationId xmlns:a16="http://schemas.microsoft.com/office/drawing/2014/main" id="{E3377C46-B60D-B57B-97EB-A05C5294F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774" y="2190036"/>
            <a:ext cx="6144322" cy="57769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5873"/>
            <a:ext cx="923365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Technologies Powering the Project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42786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7930" y="33605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TensorFlow &amp; Keras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537930" y="3789759"/>
            <a:ext cx="5653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core frameworks for building and deploying our deep learning models.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144" y="3242786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83285" y="33605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Numpy &amp; Matplotlib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8183285" y="3789759"/>
            <a:ext cx="5653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for numerical operations and visualizing model performance and data.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21674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7930" y="493942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Scikit-learn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537930" y="5368647"/>
            <a:ext cx="5653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for generating detailed classification reports and confusion matrices to evaluate model accuracy.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4821674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83285" y="493942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ImageDataGenerator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8183285" y="5368647"/>
            <a:ext cx="5653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workhorse for efficient data preprocessing and loading, ensuring smooth data flow to the model.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751" y="461843"/>
            <a:ext cx="6388418" cy="524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 Performance &amp; Evaluation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71751" y="1322546"/>
            <a:ext cx="13286899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 rigorous training, our model demonstrates promising results in accurately identifying crop diseases. The following metrics highlight its performance at the last epoch: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1" y="2237899"/>
            <a:ext cx="4320540" cy="34671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727" y="2237899"/>
            <a:ext cx="4320540" cy="346710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671751" y="6082903"/>
            <a:ext cx="13286899" cy="1956911"/>
          </a:xfrm>
          <a:prstGeom prst="roundRect">
            <a:avLst>
              <a:gd name="adj" fmla="val 128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79371" y="6090523"/>
            <a:ext cx="13271659" cy="4854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847249" y="6198870"/>
            <a:ext cx="629626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7486888" y="6198870"/>
            <a:ext cx="629626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0.8125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679371" y="6575941"/>
            <a:ext cx="13271659" cy="4854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847249" y="6684288"/>
            <a:ext cx="629626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Loss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7486888" y="6684288"/>
            <a:ext cx="629626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0.5851</a:t>
            </a:r>
            <a:endParaRPr lang="en-US" sz="1300" dirty="0"/>
          </a:p>
        </p:txBody>
      </p:sp>
      <p:sp>
        <p:nvSpPr>
          <p:cNvPr id="13" name="Shape 9"/>
          <p:cNvSpPr/>
          <p:nvPr/>
        </p:nvSpPr>
        <p:spPr>
          <a:xfrm>
            <a:off x="679371" y="7061359"/>
            <a:ext cx="13271659" cy="4854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847249" y="7169706"/>
            <a:ext cx="629626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 Accuracy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7486888" y="7169706"/>
            <a:ext cx="629626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0.8138</a:t>
            </a:r>
            <a:endParaRPr lang="en-US" sz="1300" dirty="0"/>
          </a:p>
        </p:txBody>
      </p:sp>
      <p:sp>
        <p:nvSpPr>
          <p:cNvPr id="16" name="Shape 12"/>
          <p:cNvSpPr/>
          <p:nvPr/>
        </p:nvSpPr>
        <p:spPr>
          <a:xfrm>
            <a:off x="679371" y="7546777"/>
            <a:ext cx="13271659" cy="4854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3"/>
          <p:cNvSpPr/>
          <p:nvPr/>
        </p:nvSpPr>
        <p:spPr>
          <a:xfrm>
            <a:off x="847249" y="7655123"/>
            <a:ext cx="629626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 Loss</a:t>
            </a:r>
            <a:endParaRPr lang="en-US" sz="1300" dirty="0"/>
          </a:p>
        </p:txBody>
      </p:sp>
      <p:sp>
        <p:nvSpPr>
          <p:cNvPr id="18" name="Text 14"/>
          <p:cNvSpPr/>
          <p:nvPr/>
        </p:nvSpPr>
        <p:spPr>
          <a:xfrm>
            <a:off x="7486888" y="7655123"/>
            <a:ext cx="629626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0.5858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4067"/>
            <a:ext cx="952833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Accessing the Model and Running Locally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080980"/>
            <a:ext cx="4215289" cy="3084433"/>
          </a:xfrm>
          <a:prstGeom prst="roundRect">
            <a:avLst>
              <a:gd name="adj" fmla="val 3557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70930" y="3080980"/>
            <a:ext cx="91440" cy="3084433"/>
          </a:xfrm>
          <a:prstGeom prst="roundRect">
            <a:avLst>
              <a:gd name="adj" fmla="val 32558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83588" y="33021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Download the Model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83588" y="3731419"/>
            <a:ext cx="37042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the pre-trained model directly from our Google Drive link for immediate use in your projects.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83588" y="4803100"/>
            <a:ext cx="3704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Model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080980"/>
            <a:ext cx="4215408" cy="3084433"/>
          </a:xfrm>
          <a:prstGeom prst="roundRect">
            <a:avLst>
              <a:gd name="adj" fmla="val 3557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184577" y="3080980"/>
            <a:ext cx="91440" cy="3084433"/>
          </a:xfrm>
          <a:prstGeom prst="roundRect">
            <a:avLst>
              <a:gd name="adj" fmla="val 32558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497235" y="33021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Clone the Repository</a:t>
            </a:r>
            <a:endParaRPr lang="en-US" sz="1950" dirty="0"/>
          </a:p>
        </p:txBody>
      </p:sp>
      <p:sp>
        <p:nvSpPr>
          <p:cNvPr id="11" name="Shape 9"/>
          <p:cNvSpPr/>
          <p:nvPr/>
        </p:nvSpPr>
        <p:spPr>
          <a:xfrm>
            <a:off x="5497235" y="3835598"/>
            <a:ext cx="3704392" cy="1250275"/>
          </a:xfrm>
          <a:prstGeom prst="roundRect">
            <a:avLst>
              <a:gd name="adj" fmla="val 2381"/>
            </a:avLst>
          </a:prstGeom>
          <a:solidFill>
            <a:srgbClr val="3131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487353" y="3835598"/>
            <a:ext cx="3724156" cy="1250275"/>
          </a:xfrm>
          <a:prstGeom prst="roundRect">
            <a:avLst>
              <a:gd name="adj" fmla="val 2381"/>
            </a:avLst>
          </a:prstGeom>
          <a:solidFill>
            <a:srgbClr val="3131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5685711" y="3984427"/>
            <a:ext cx="332744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 https://github.com/ShubhamP1028/Crop-Disease-Detection.git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497235" y="5309116"/>
            <a:ext cx="37043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the entire project codebase by cloning the GitHub repository.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9621203" y="3080980"/>
            <a:ext cx="4215289" cy="3084433"/>
          </a:xfrm>
          <a:prstGeom prst="roundRect">
            <a:avLst>
              <a:gd name="adj" fmla="val 3557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9598343" y="3080980"/>
            <a:ext cx="91440" cy="3084433"/>
          </a:xfrm>
          <a:prstGeom prst="roundRect">
            <a:avLst>
              <a:gd name="adj" fmla="val 32558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911001" y="3302198"/>
            <a:ext cx="319225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</a:rPr>
              <a:t>Pull Docker Container</a:t>
            </a:r>
            <a:endParaRPr lang="en-US" sz="1950" dirty="0"/>
          </a:p>
        </p:txBody>
      </p:sp>
      <p:sp>
        <p:nvSpPr>
          <p:cNvPr id="18" name="Shape 16"/>
          <p:cNvSpPr/>
          <p:nvPr/>
        </p:nvSpPr>
        <p:spPr>
          <a:xfrm>
            <a:off x="9911001" y="3835598"/>
            <a:ext cx="3704273" cy="615196"/>
          </a:xfrm>
          <a:prstGeom prst="roundRect">
            <a:avLst>
              <a:gd name="adj" fmla="val 4839"/>
            </a:avLst>
          </a:prstGeom>
          <a:solidFill>
            <a:srgbClr val="3131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9901118" y="3835598"/>
            <a:ext cx="3704273" cy="848440"/>
          </a:xfrm>
          <a:prstGeom prst="roundRect">
            <a:avLst>
              <a:gd name="adj" fmla="val 4839"/>
            </a:avLst>
          </a:prstGeom>
          <a:solidFill>
            <a:srgbClr val="3131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065186" y="3900129"/>
            <a:ext cx="3327321" cy="61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50" dirty="0">
                <a:solidFill>
                  <a:srgbClr val="C7CD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docker pull </a:t>
            </a:r>
            <a:r>
              <a:rPr lang="en-US" sz="1550" dirty="0" err="1">
                <a:solidFill>
                  <a:srgbClr val="C7CD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newbieshubham</a:t>
            </a:r>
            <a:r>
              <a:rPr lang="en-US" sz="1550" dirty="0">
                <a:solidFill>
                  <a:srgbClr val="C7CD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/crop-</a:t>
            </a:r>
          </a:p>
          <a:p>
            <a:pPr>
              <a:lnSpc>
                <a:spcPts val="2500"/>
              </a:lnSpc>
            </a:pPr>
            <a:r>
              <a:rPr lang="en-US" sz="1550" dirty="0" err="1">
                <a:solidFill>
                  <a:srgbClr val="C7CD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disease-detection:latest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9901118" y="6314242"/>
            <a:ext cx="37042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22" name="Shape 17">
            <a:extLst>
              <a:ext uri="{FF2B5EF4-FFF2-40B4-BE49-F238E27FC236}">
                <a16:creationId xmlns:a16="http://schemas.microsoft.com/office/drawing/2014/main" id="{190F4E24-D603-315D-2A59-91C7BF5FC51C}"/>
              </a:ext>
            </a:extLst>
          </p:cNvPr>
          <p:cNvSpPr/>
          <p:nvPr/>
        </p:nvSpPr>
        <p:spPr>
          <a:xfrm>
            <a:off x="9901117" y="4748568"/>
            <a:ext cx="3704273" cy="1067769"/>
          </a:xfrm>
          <a:prstGeom prst="roundRect">
            <a:avLst>
              <a:gd name="adj" fmla="val 4839"/>
            </a:avLst>
          </a:prstGeom>
          <a:solidFill>
            <a:srgbClr val="3131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18">
            <a:extLst>
              <a:ext uri="{FF2B5EF4-FFF2-40B4-BE49-F238E27FC236}">
                <a16:creationId xmlns:a16="http://schemas.microsoft.com/office/drawing/2014/main" id="{5BCE54C8-DBA6-74E2-D01E-67A2D3A327EF}"/>
              </a:ext>
            </a:extLst>
          </p:cNvPr>
          <p:cNvSpPr/>
          <p:nvPr/>
        </p:nvSpPr>
        <p:spPr>
          <a:xfrm>
            <a:off x="10065185" y="4778274"/>
            <a:ext cx="3327321" cy="906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50" dirty="0">
                <a:solidFill>
                  <a:srgbClr val="C7CD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docker run -d --name PDD -p 5030</a:t>
            </a:r>
          </a:p>
          <a:p>
            <a:pPr>
              <a:lnSpc>
                <a:spcPts val="2500"/>
              </a:lnSpc>
            </a:pPr>
            <a:r>
              <a:rPr lang="en-US" sz="1550" dirty="0">
                <a:solidFill>
                  <a:srgbClr val="C7CD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:5030 </a:t>
            </a:r>
            <a:r>
              <a:rPr lang="en-US" sz="1550" dirty="0" err="1">
                <a:solidFill>
                  <a:srgbClr val="C7CD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newbieshubham</a:t>
            </a:r>
            <a:r>
              <a:rPr lang="en-US" sz="1550" dirty="0">
                <a:solidFill>
                  <a:srgbClr val="C7CD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/crop-</a:t>
            </a:r>
            <a:r>
              <a:rPr lang="en-US" sz="1550" dirty="0" err="1">
                <a:solidFill>
                  <a:srgbClr val="C7CD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diseas</a:t>
            </a:r>
            <a:endParaRPr lang="en-US" sz="1550" dirty="0">
              <a:solidFill>
                <a:srgbClr val="C7CDD6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500"/>
              </a:lnSpc>
            </a:pPr>
            <a:r>
              <a:rPr lang="en-US" sz="1550" dirty="0" err="1">
                <a:solidFill>
                  <a:srgbClr val="C7CD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e-detection:latest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4591" y="367427"/>
            <a:ext cx="5375672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Overview: Languages Used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34591" y="1052274"/>
            <a:ext cx="1356121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leverages a combination of programming languages, with a strong emphasis on Jupyter Notebook for development and analysis.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534591" y="1416368"/>
            <a:ext cx="13561219" cy="6445805"/>
          </a:xfrm>
          <a:prstGeom prst="roundRect">
            <a:avLst>
              <a:gd name="adj" fmla="val 264"/>
            </a:avLst>
          </a:prstGeom>
          <a:solidFill>
            <a:srgbClr val="4D4D51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281" y="5079802"/>
            <a:ext cx="233839" cy="2672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4591" y="9160907"/>
            <a:ext cx="1356121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majority of the project's logic and experimentation is conducted within Jupyter Notebooks, complemented by HTML for web components and Python for core scripting.</a:t>
            </a:r>
            <a:endParaRPr lang="en-US" sz="1050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38702B-2EA8-FD2F-9617-BFE8CEF1F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217" y="1416368"/>
            <a:ext cx="6728893" cy="645292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5914D1-24F1-2C2D-8BCE-284E2B8ED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39" y="1409248"/>
            <a:ext cx="7256881" cy="64458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A1220D-DE0B-2806-B8F8-B4153FBD2764}"/>
              </a:ext>
            </a:extLst>
          </p:cNvPr>
          <p:cNvSpPr/>
          <p:nvPr/>
        </p:nvSpPr>
        <p:spPr>
          <a:xfrm>
            <a:off x="7432120" y="1402130"/>
            <a:ext cx="45719" cy="64600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A04048-259F-2DB7-C296-2575D585CCAE}"/>
              </a:ext>
            </a:extLst>
          </p:cNvPr>
          <p:cNvSpPr/>
          <p:nvPr/>
        </p:nvSpPr>
        <p:spPr>
          <a:xfrm>
            <a:off x="175239" y="1416369"/>
            <a:ext cx="7201978" cy="64529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CE5001-055E-31F0-CF86-39793EFAEF8F}"/>
              </a:ext>
            </a:extLst>
          </p:cNvPr>
          <p:cNvSpPr/>
          <p:nvPr/>
        </p:nvSpPr>
        <p:spPr>
          <a:xfrm>
            <a:off x="7477839" y="1409248"/>
            <a:ext cx="6628271" cy="646004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53822"/>
            <a:ext cx="645818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Connect with Me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871555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more of my work and contributions on GitHub.</a:t>
            </a:r>
            <a:endParaRPr lang="en-US" sz="1550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729877"/>
            <a:ext cx="2210395" cy="545783"/>
          </a:xfrm>
          <a:prstGeom prst="rect">
            <a:avLst/>
          </a:prstGeom>
        </p:spPr>
      </p:pic>
      <p:pic>
        <p:nvPicPr>
          <p:cNvPr id="6" name="Image 2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764" y="4729877"/>
            <a:ext cx="2161699" cy="545783"/>
          </a:xfrm>
          <a:prstGeom prst="rect">
            <a:avLst/>
          </a:prstGeom>
        </p:spPr>
      </p:pic>
      <p:pic>
        <p:nvPicPr>
          <p:cNvPr id="8" name="Graphic 7" descr="Back with solid fill">
            <a:extLst>
              <a:ext uri="{FF2B5EF4-FFF2-40B4-BE49-F238E27FC236}">
                <a16:creationId xmlns:a16="http://schemas.microsoft.com/office/drawing/2014/main" id="{F6FA0934-5F85-00A4-D5A4-60B93AEBD9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321730">
            <a:off x="10939497" y="4133151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D31AF2-E407-F16C-03AA-D4A0636209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431391">
            <a:off x="601447" y="2277540"/>
            <a:ext cx="3610348" cy="211330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421</Words>
  <Application>Microsoft Office PowerPoint</Application>
  <PresentationFormat>Custom</PresentationFormat>
  <Paragraphs>56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Inter</vt:lpstr>
      <vt:lpstr>Consolas</vt:lpstr>
      <vt:lpstr>Arial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Shubham Pandey</cp:lastModifiedBy>
  <cp:revision>3</cp:revision>
  <dcterms:created xsi:type="dcterms:W3CDTF">2025-10-06T06:45:38Z</dcterms:created>
  <dcterms:modified xsi:type="dcterms:W3CDTF">2025-10-07T05:43:41Z</dcterms:modified>
</cp:coreProperties>
</file>